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 autoCompressPictures="0">
  <p:sldMasterIdLst>
    <p:sldMasterId id="2147483967" r:id="rId1"/>
    <p:sldMasterId id="2147483970" r:id="rId2"/>
  </p:sldMasterIdLst>
  <p:notesMasterIdLst>
    <p:notesMasterId r:id="rId28"/>
  </p:notesMasterIdLst>
  <p:handoutMasterIdLst>
    <p:handoutMasterId r:id="rId29"/>
  </p:handoutMasterIdLst>
  <p:sldIdLst>
    <p:sldId id="815" r:id="rId3"/>
    <p:sldId id="819" r:id="rId4"/>
    <p:sldId id="800" r:id="rId5"/>
    <p:sldId id="861" r:id="rId6"/>
    <p:sldId id="864" r:id="rId7"/>
    <p:sldId id="862" r:id="rId8"/>
    <p:sldId id="866" r:id="rId9"/>
    <p:sldId id="867" r:id="rId10"/>
    <p:sldId id="868" r:id="rId11"/>
    <p:sldId id="865" r:id="rId12"/>
    <p:sldId id="869" r:id="rId13"/>
    <p:sldId id="870" r:id="rId14"/>
    <p:sldId id="871" r:id="rId15"/>
    <p:sldId id="877" r:id="rId16"/>
    <p:sldId id="872" r:id="rId17"/>
    <p:sldId id="878" r:id="rId18"/>
    <p:sldId id="873" r:id="rId19"/>
    <p:sldId id="879" r:id="rId20"/>
    <p:sldId id="874" r:id="rId21"/>
    <p:sldId id="875" r:id="rId22"/>
    <p:sldId id="876" r:id="rId23"/>
    <p:sldId id="880" r:id="rId24"/>
    <p:sldId id="863" r:id="rId25"/>
    <p:sldId id="860" r:id="rId26"/>
    <p:sldId id="260" r:id="rId27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99FFCC"/>
    <a:srgbClr val="00FF00"/>
    <a:srgbClr val="FF0000"/>
    <a:srgbClr val="FF6600"/>
    <a:srgbClr val="000066"/>
    <a:srgbClr val="FF33CC"/>
    <a:srgbClr val="FFFF00"/>
    <a:srgbClr val="00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08" autoAdjust="0"/>
    <p:restoredTop sz="70644" autoAdjust="0"/>
  </p:normalViewPr>
  <p:slideViewPr>
    <p:cSldViewPr>
      <p:cViewPr>
        <p:scale>
          <a:sx n="75" d="100"/>
          <a:sy n="75" d="100"/>
        </p:scale>
        <p:origin x="4380" y="9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7" d="100"/>
          <a:sy n="147" d="100"/>
        </p:scale>
        <p:origin x="2744" y="-44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fld id="{7B84F0AD-B8EC-4E4C-96AB-90A3127EB2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586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560888"/>
            <a:ext cx="5943600" cy="43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0564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56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6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course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98642" y="1921566"/>
            <a:ext cx="9184987" cy="2279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1488" y="5146469"/>
            <a:ext cx="11247437" cy="1003300"/>
          </a:xfrm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2pPr>
            <a:lvl3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3pPr>
            <a:lvl4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4pPr>
            <a:lvl5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4200939" y="476250"/>
            <a:ext cx="7332249" cy="685800"/>
          </a:xfrm>
        </p:spPr>
        <p:txBody>
          <a:bodyPr tIns="64008" bIns="0"/>
          <a:lstStyle>
            <a:lvl1pPr algn="r">
              <a:defRPr sz="18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2pPr>
            <a:lvl3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3pPr>
            <a:lvl4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4pPr>
            <a:lvl5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9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AC76-7810-C648-A72C-9602CBD82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FE0BD-A83F-C64E-944B-0823C0046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50868-235B-764C-88F9-421CC5E1D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C479-4F77-2A43-A736-2C11CEE1B82D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998B1-9726-6A4D-B512-3775A374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8CFC9-51DC-5A46-B61E-94B6F436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CC08-5959-3242-BD64-DF5F667DC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25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ans_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7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4876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3200"/>
            </a:lvl1pPr>
            <a:lvl2pPr>
              <a:lnSpc>
                <a:spcPct val="100000"/>
              </a:lnSpc>
              <a:spcBef>
                <a:spcPts val="1000"/>
              </a:spcBef>
              <a:defRPr/>
            </a:lvl2pPr>
            <a:lvl3pPr>
              <a:lnSpc>
                <a:spcPct val="100000"/>
              </a:lnSpc>
              <a:spcBef>
                <a:spcPts val="1000"/>
              </a:spcBef>
              <a:defRPr/>
            </a:lvl3pPr>
            <a:lvl4pPr>
              <a:lnSpc>
                <a:spcPct val="100000"/>
              </a:lnSpc>
              <a:spcBef>
                <a:spcPts val="1000"/>
              </a:spcBef>
              <a:defRPr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91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single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320" y="475841"/>
            <a:ext cx="10881360" cy="685800"/>
          </a:xfrm>
          <a:solidFill>
            <a:srgbClr val="005B7D"/>
          </a:solidFill>
        </p:spPr>
        <p:txBody>
          <a:bodyPr anchor="ctr" anchorCtr="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20" y="1295400"/>
            <a:ext cx="10881360" cy="589935"/>
          </a:xfrm>
        </p:spPr>
        <p:txBody>
          <a:bodyPr/>
          <a:lstStyle>
            <a:lvl1pPr marL="0" indent="0" algn="l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" y="2022811"/>
            <a:ext cx="10881360" cy="371726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077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ans_two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39"/>
            <a:ext cx="10881360" cy="685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2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3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ns_two-column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5342255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" y="2023520"/>
            <a:ext cx="5342255" cy="4166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5400"/>
            <a:ext cx="5364480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23520"/>
            <a:ext cx="5364480" cy="41661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17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 vert="horz" lIns="91440" tIns="64008" rIns="91440" bIns="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91432" y="1295400"/>
            <a:ext cx="6163956" cy="47071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55320" y="1295400"/>
            <a:ext cx="4240530" cy="4707194"/>
          </a:xfrm>
        </p:spPr>
        <p:txBody>
          <a:bodyPr/>
          <a:lstStyle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7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ns_no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488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9342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797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472440" y="4851400"/>
            <a:ext cx="11247120" cy="156210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2" y="475840"/>
            <a:ext cx="3568618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1" y="475840"/>
            <a:ext cx="3385738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4314" y="1918425"/>
            <a:ext cx="9315246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61412" y="1918425"/>
            <a:ext cx="0" cy="2286000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11" y="2804224"/>
            <a:ext cx="1028700" cy="5490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035323" y="475488"/>
            <a:ext cx="7684238" cy="685800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white">
          <a:xfrm>
            <a:off x="4035323" y="442452"/>
            <a:ext cx="0" cy="75954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28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1800" b="1" i="0" kern="1200" smtClean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6000" kern="1200">
          <a:solidFill>
            <a:srgbClr val="005B7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0" y="365125"/>
            <a:ext cx="10881360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10881360" cy="4894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524" y="6311900"/>
            <a:ext cx="12188952" cy="548640"/>
            <a:chOff x="1524" y="6311900"/>
            <a:chExt cx="12188952" cy="548640"/>
          </a:xfrm>
        </p:grpSpPr>
        <p:sp>
          <p:nvSpPr>
            <p:cNvPr id="13" name="Rectangle 12"/>
            <p:cNvSpPr/>
            <p:nvPr/>
          </p:nvSpPr>
          <p:spPr>
            <a:xfrm>
              <a:off x="1524" y="6311900"/>
              <a:ext cx="12188952" cy="54864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 bwMode="white">
            <a:xfrm>
              <a:off x="1016000" y="6311900"/>
              <a:ext cx="0" cy="54610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909" y="6439685"/>
              <a:ext cx="559187" cy="29874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 bwMode="gray">
            <a:xfrm>
              <a:off x="5457613" y="6400284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Gill Sans MT"/>
                </a:rPr>
                <a:t>SEC555</a:t>
              </a:r>
              <a:r>
                <a:rPr lang="en-US" sz="1800" baseline="0" dirty="0">
                  <a:solidFill>
                    <a:schemeClr val="bg1"/>
                  </a:solidFill>
                  <a:latin typeface="Gill Sans MT"/>
                </a:rPr>
                <a:t> | SIEM with Tactical Analytics</a:t>
              </a:r>
              <a:endParaRPr lang="en-US" sz="1800" dirty="0">
                <a:solidFill>
                  <a:schemeClr val="bg1"/>
                </a:solidFill>
                <a:latin typeface="Gill Sans MT"/>
              </a:endParaRPr>
            </a:p>
          </p:txBody>
        </p:sp>
      </p:grp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553613" y="6325670"/>
            <a:ext cx="653796" cy="548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2C446D-6113-E749-B2D6-33109B9D4DC9}" type="slidenum">
              <a:rPr lang="en-US" sz="16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99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cap="none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277813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52475" indent="-292100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223838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563" indent="-238125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ecuritySolu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ecuritySolutions/presenta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HASecuritySolution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SEC555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398642" y="1921566"/>
            <a:ext cx="9184987" cy="2955234"/>
          </a:xfrm>
        </p:spPr>
        <p:txBody>
          <a:bodyPr/>
          <a:lstStyle/>
          <a:p>
            <a:r>
              <a:rPr lang="en-US" sz="5400" b="1" dirty="0"/>
              <a:t>Contain Thyself</a:t>
            </a:r>
            <a:r>
              <a:rPr lang="en-US" sz="5400" dirty="0"/>
              <a:t>: How to Perform Log Collection and Analysis from Container Based Technologies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Justin Henderson (GSE # 108)</a:t>
            </a:r>
          </a:p>
          <a:p>
            <a:r>
              <a:rPr lang="en-US" sz="2800" dirty="0"/>
              <a:t>@SecurityMapper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Presentation based on SEC555: SIEM with Tactical Analytics</a:t>
            </a:r>
          </a:p>
        </p:txBody>
      </p:sp>
    </p:spTree>
    <p:extLst>
      <p:ext uri="{BB962C8B-B14F-4D97-AF65-F5344CB8AC3E}">
        <p14:creationId xmlns:p14="http://schemas.microsoft.com/office/powerpoint/2010/main" val="342648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A6F882-812A-43D4-89BB-9D53BFAE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Daemon Logging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9EB202-FE9E-4254-A8AE-07449BD00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Daemon logs either to </a:t>
            </a:r>
            <a:r>
              <a:rPr lang="en-US" b="1" dirty="0"/>
              <a:t>file</a:t>
            </a:r>
            <a:r>
              <a:rPr lang="en-US" dirty="0"/>
              <a:t> or </a:t>
            </a:r>
            <a:r>
              <a:rPr lang="en-US" b="1" dirty="0" err="1"/>
              <a:t>journalctl</a:t>
            </a:r>
            <a:r>
              <a:rPr lang="en-US" dirty="0"/>
              <a:t> (file is more common)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syslog or agent to grab file-based logs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Otherwise, configure </a:t>
            </a:r>
            <a:r>
              <a:rPr lang="en-US" dirty="0" err="1"/>
              <a:t>journalctl</a:t>
            </a:r>
            <a:r>
              <a:rPr lang="en-US" dirty="0"/>
              <a:t> to output to syslog or file</a:t>
            </a:r>
          </a:p>
          <a:p>
            <a:r>
              <a:rPr lang="en-US" dirty="0"/>
              <a:t>Then decide what you are looking for in the logs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Unauthorized changes (new networks, volumes, attempts to pull unauthorized images,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Uptime and monitoring</a:t>
            </a:r>
          </a:p>
        </p:txBody>
      </p:sp>
    </p:spTree>
    <p:extLst>
      <p:ext uri="{BB962C8B-B14F-4D97-AF65-F5344CB8AC3E}">
        <p14:creationId xmlns:p14="http://schemas.microsoft.com/office/powerpoint/2010/main" val="6106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561037-CCF9-4902-BC30-AE20BAFDE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Logs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878E9-D3EA-402A-B1F4-BE93B9AE6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concern is getting logs from container services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Challenge is the ephemeral nature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Consider what happens when to a container when it is: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Stopped, restarted, updated, etc.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0D763-4E91-4865-AD38-5A7A5C746099}"/>
              </a:ext>
            </a:extLst>
          </p:cNvPr>
          <p:cNvSpPr txBox="1"/>
          <p:nvPr/>
        </p:nvSpPr>
        <p:spPr>
          <a:xfrm>
            <a:off x="2416917" y="2743200"/>
            <a:ext cx="16430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Apache</a:t>
            </a:r>
          </a:p>
        </p:txBody>
      </p:sp>
      <p:pic>
        <p:nvPicPr>
          <p:cNvPr id="9" name="Picture 6" descr="Image result for folder icon pixabay">
            <a:extLst>
              <a:ext uri="{FF2B5EF4-FFF2-40B4-BE49-F238E27FC236}">
                <a16:creationId xmlns:a16="http://schemas.microsoft.com/office/drawing/2014/main" id="{62F181C6-DF8B-41AA-BCAD-103ADDDA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37" y="3482097"/>
            <a:ext cx="354432" cy="3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145CCF7-9C66-4F86-B90A-3A9A3DE67D3B}"/>
              </a:ext>
            </a:extLst>
          </p:cNvPr>
          <p:cNvCxnSpPr>
            <a:stCxn id="9" idx="2"/>
          </p:cNvCxnSpPr>
          <p:nvPr/>
        </p:nvCxnSpPr>
        <p:spPr>
          <a:xfrm rot="16200000" flipH="1">
            <a:off x="1994073" y="3809556"/>
            <a:ext cx="174545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5D7DAF-C97B-4C38-AAC3-3B4CA42CA9D2}"/>
              </a:ext>
            </a:extLst>
          </p:cNvPr>
          <p:cNvSpPr txBox="1"/>
          <p:nvPr/>
        </p:nvSpPr>
        <p:spPr>
          <a:xfrm>
            <a:off x="2183237" y="3846321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access.log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886434-5915-4452-9B10-B469D9298DC9}"/>
              </a:ext>
            </a:extLst>
          </p:cNvPr>
          <p:cNvSpPr txBox="1"/>
          <p:nvPr/>
        </p:nvSpPr>
        <p:spPr>
          <a:xfrm>
            <a:off x="2183237" y="4340761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error.log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6B4404A-EEC9-4DE2-85C5-55A9EB88E2BA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1810298" y="4167876"/>
            <a:ext cx="542095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ABADE0-7DAD-4FD0-B441-2753ED06C3A8}"/>
              </a:ext>
            </a:extLst>
          </p:cNvPr>
          <p:cNvSpPr txBox="1"/>
          <p:nvPr/>
        </p:nvSpPr>
        <p:spPr>
          <a:xfrm>
            <a:off x="2183237" y="3453081"/>
            <a:ext cx="28775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/var/log/apache2</a:t>
            </a:r>
          </a:p>
        </p:txBody>
      </p:sp>
      <p:pic>
        <p:nvPicPr>
          <p:cNvPr id="4098" name="Picture 2" descr="Image result for fire icon pixabay">
            <a:extLst>
              <a:ext uri="{FF2B5EF4-FFF2-40B4-BE49-F238E27FC236}">
                <a16:creationId xmlns:a16="http://schemas.microsoft.com/office/drawing/2014/main" id="{5ED58669-EBF4-4004-AFE3-786AF880B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036" y="2628900"/>
            <a:ext cx="1347364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0334FD-160C-48C7-808C-AA9B1211E3BA}"/>
              </a:ext>
            </a:extLst>
          </p:cNvPr>
          <p:cNvCxnSpPr/>
          <p:nvPr/>
        </p:nvCxnSpPr>
        <p:spPr>
          <a:xfrm>
            <a:off x="4550517" y="4246431"/>
            <a:ext cx="3733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427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D947FE-CD75-4805-836D-EB3932A79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Logging,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270FF-9D6C-4313-8594-FF7823A87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common options for collecting logs from containers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Persistent data volume or bind mount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Application inside container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Monitoring container (“sidecar”)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Daemon log drivers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Difficulty is not having the ability to access logs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 is choosing the right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6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E95F21-A78C-4E8C-9AE0-A9BCDEF7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Data Volume / Bind Mount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8F6169-2DA2-43E8-8842-AB29818DF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 are often non-persistent (can be destroyed)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But data can be shifted to persistent location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Syslog or agent can ship of logs directly on the Host 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05CB0-FA10-4A82-8537-6DEBE8FD4A08}"/>
              </a:ext>
            </a:extLst>
          </p:cNvPr>
          <p:cNvSpPr txBox="1"/>
          <p:nvPr/>
        </p:nvSpPr>
        <p:spPr>
          <a:xfrm>
            <a:off x="2416917" y="3031529"/>
            <a:ext cx="16430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</a:p>
        </p:txBody>
      </p:sp>
      <p:pic>
        <p:nvPicPr>
          <p:cNvPr id="8" name="Picture 6" descr="Image result for folder icon pixabay">
            <a:extLst>
              <a:ext uri="{FF2B5EF4-FFF2-40B4-BE49-F238E27FC236}">
                <a16:creationId xmlns:a16="http://schemas.microsoft.com/office/drawing/2014/main" id="{37B22647-E7BF-4E34-B033-580F795BB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37" y="3770426"/>
            <a:ext cx="354432" cy="3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2577EF6-9666-41BD-A2D3-028B31D29701}"/>
              </a:ext>
            </a:extLst>
          </p:cNvPr>
          <p:cNvCxnSpPr>
            <a:stCxn id="8" idx="2"/>
          </p:cNvCxnSpPr>
          <p:nvPr/>
        </p:nvCxnSpPr>
        <p:spPr>
          <a:xfrm rot="16200000" flipH="1">
            <a:off x="1994073" y="4097885"/>
            <a:ext cx="174545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2D6636-E3EF-4163-8A70-3E0B2C561708}"/>
              </a:ext>
            </a:extLst>
          </p:cNvPr>
          <p:cNvSpPr txBox="1"/>
          <p:nvPr/>
        </p:nvSpPr>
        <p:spPr>
          <a:xfrm>
            <a:off x="2183237" y="4134650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access.log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8746B-016F-4F04-BC8D-7EC49FA9916E}"/>
              </a:ext>
            </a:extLst>
          </p:cNvPr>
          <p:cNvSpPr txBox="1"/>
          <p:nvPr/>
        </p:nvSpPr>
        <p:spPr>
          <a:xfrm>
            <a:off x="2183237" y="4629090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error.log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9F77C8C-BBFA-48FB-A660-E5EBD4D4CA7B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1810298" y="4456205"/>
            <a:ext cx="542095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871141-9170-4683-BC05-5EDDF3695184}"/>
              </a:ext>
            </a:extLst>
          </p:cNvPr>
          <p:cNvSpPr txBox="1"/>
          <p:nvPr/>
        </p:nvSpPr>
        <p:spPr>
          <a:xfrm>
            <a:off x="2183237" y="3741410"/>
            <a:ext cx="28775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/var/log/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D0BD8-2B45-408D-B6DE-1C0887DF4071}"/>
              </a:ext>
            </a:extLst>
          </p:cNvPr>
          <p:cNvSpPr txBox="1"/>
          <p:nvPr/>
        </p:nvSpPr>
        <p:spPr>
          <a:xfrm>
            <a:off x="6594048" y="3044229"/>
            <a:ext cx="23932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Host Ubuntu</a:t>
            </a:r>
          </a:p>
        </p:txBody>
      </p:sp>
      <p:pic>
        <p:nvPicPr>
          <p:cNvPr id="15" name="Picture 6" descr="Image result for folder icon pixabay">
            <a:extLst>
              <a:ext uri="{FF2B5EF4-FFF2-40B4-BE49-F238E27FC236}">
                <a16:creationId xmlns:a16="http://schemas.microsoft.com/office/drawing/2014/main" id="{4A5D3F71-3C62-4320-8F11-34FA3E001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458" y="3770426"/>
            <a:ext cx="354432" cy="3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FE5FF8F-6800-4301-9E56-559033261C74}"/>
              </a:ext>
            </a:extLst>
          </p:cNvPr>
          <p:cNvCxnSpPr>
            <a:stCxn id="15" idx="2"/>
          </p:cNvCxnSpPr>
          <p:nvPr/>
        </p:nvCxnSpPr>
        <p:spPr>
          <a:xfrm rot="16200000" flipH="1">
            <a:off x="6480294" y="4097885"/>
            <a:ext cx="174545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99AB58-2613-4631-A878-A639C7A330DE}"/>
              </a:ext>
            </a:extLst>
          </p:cNvPr>
          <p:cNvSpPr txBox="1"/>
          <p:nvPr/>
        </p:nvSpPr>
        <p:spPr>
          <a:xfrm>
            <a:off x="6669458" y="4134650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access.log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608D5C-1606-465D-94E4-DF80467F97E6}"/>
              </a:ext>
            </a:extLst>
          </p:cNvPr>
          <p:cNvSpPr txBox="1"/>
          <p:nvPr/>
        </p:nvSpPr>
        <p:spPr>
          <a:xfrm>
            <a:off x="6669458" y="4629090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error.log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B3A048B-F804-40D2-ACC8-8F1F9334A38F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6296519" y="4456205"/>
            <a:ext cx="542095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E81C2C-3A92-44F3-A667-B6D22AEC982F}"/>
              </a:ext>
            </a:extLst>
          </p:cNvPr>
          <p:cNvSpPr txBox="1"/>
          <p:nvPr/>
        </p:nvSpPr>
        <p:spPr>
          <a:xfrm>
            <a:off x="6669457" y="3741410"/>
            <a:ext cx="42824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/logs/customapp1/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EAD49C-0FA7-41AB-BAF1-6E3D0A608A2C}"/>
              </a:ext>
            </a:extLst>
          </p:cNvPr>
          <p:cNvCxnSpPr/>
          <p:nvPr/>
        </p:nvCxnSpPr>
        <p:spPr>
          <a:xfrm flipH="1">
            <a:off x="4267200" y="3260129"/>
            <a:ext cx="2198474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A1947E-0921-444C-8778-5518BE5E5DDE}"/>
              </a:ext>
            </a:extLst>
          </p:cNvPr>
          <p:cNvCxnSpPr/>
          <p:nvPr/>
        </p:nvCxnSpPr>
        <p:spPr>
          <a:xfrm>
            <a:off x="4876800" y="3945929"/>
            <a:ext cx="1295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24378E-1F9F-4D08-9541-BB793E5F6F6A}"/>
              </a:ext>
            </a:extLst>
          </p:cNvPr>
          <p:cNvSpPr txBox="1"/>
          <p:nvPr/>
        </p:nvSpPr>
        <p:spPr>
          <a:xfrm>
            <a:off x="4393908" y="3226548"/>
            <a:ext cx="194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Resides 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00D676-B96F-4A93-84A1-9128CAAF86C2}"/>
              </a:ext>
            </a:extLst>
          </p:cNvPr>
          <p:cNvSpPr txBox="1"/>
          <p:nvPr/>
        </p:nvSpPr>
        <p:spPr>
          <a:xfrm>
            <a:off x="4608409" y="3934276"/>
            <a:ext cx="1945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Writes on host to</a:t>
            </a:r>
          </a:p>
        </p:txBody>
      </p:sp>
    </p:spTree>
    <p:extLst>
      <p:ext uri="{BB962C8B-B14F-4D97-AF65-F5344CB8AC3E}">
        <p14:creationId xmlns:p14="http://schemas.microsoft.com/office/powerpoint/2010/main" val="1302155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848F10-B73E-44E9-9DC9-91DBBF22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Data Volume / Bind Mount Pros and Cons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6027A5-E125-45AA-A359-83ED06B9C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D0199B-E6A4-4619-97B3-95D1078E1B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Low complexity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Supports traditional data collection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Syslog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Log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Possible to work with files directly from a host OS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Or extra container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custom coding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97186F-CD17-41FC-A4BB-1AEFB42353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2E0514-0F49-4C72-96C2-CD8468EB0E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Requires host file access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Or “sidecar” container</a:t>
            </a:r>
          </a:p>
        </p:txBody>
      </p:sp>
    </p:spTree>
    <p:extLst>
      <p:ext uri="{BB962C8B-B14F-4D97-AF65-F5344CB8AC3E}">
        <p14:creationId xmlns:p14="http://schemas.microsoft.com/office/powerpoint/2010/main" val="264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34DD7E-AF4C-4FB6-AA47-48050739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Logging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046DC9-DD28-404B-A70B-4F5A8FB76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applications support remote logging capabilities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 – Nginx can log direct to syslog</a:t>
            </a:r>
          </a:p>
          <a:p>
            <a:b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error_log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server error.log;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access_log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syslog:server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=[10.5.55.2]:514,facility=local7,severity=info;</a:t>
            </a:r>
          </a:p>
          <a:p>
            <a:r>
              <a:rPr lang="en-US" dirty="0"/>
              <a:t>Allows logs to ship directly from containers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Application may support cloud storage buckets</a:t>
            </a:r>
          </a:p>
        </p:txBody>
      </p:sp>
    </p:spTree>
    <p:extLst>
      <p:ext uri="{BB962C8B-B14F-4D97-AF65-F5344CB8AC3E}">
        <p14:creationId xmlns:p14="http://schemas.microsoft.com/office/powerpoint/2010/main" val="2421375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848F10-B73E-44E9-9DC9-91DBBF22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Logging Pros and Cons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6027A5-E125-45AA-A359-83ED06B9C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D0199B-E6A4-4619-97B3-95D1078E1B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Remote logging is easy to work with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Syslog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Direct to cloud buckets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 formats customized per app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97186F-CD17-41FC-A4BB-1AEFB42353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2E0514-0F49-4C72-96C2-CD8468EB0E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Requires remote logging functionality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Not included in many apps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Likely requires custom dev</a:t>
            </a:r>
          </a:p>
        </p:txBody>
      </p:sp>
    </p:spTree>
    <p:extLst>
      <p:ext uri="{BB962C8B-B14F-4D97-AF65-F5344CB8AC3E}">
        <p14:creationId xmlns:p14="http://schemas.microsoft.com/office/powerpoint/2010/main" val="1661554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762580-46FF-47D3-A6DE-45D1BFC55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to Container Logging (“sidecar”)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093A1-953B-4CEA-80BC-2B949811E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container can see another’s logs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One-to-one or One-to-many possible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0A6AA-EC66-4005-897F-6A4FAC2CABE6}"/>
              </a:ext>
            </a:extLst>
          </p:cNvPr>
          <p:cNvSpPr txBox="1"/>
          <p:nvPr/>
        </p:nvSpPr>
        <p:spPr>
          <a:xfrm>
            <a:off x="1918869" y="1739900"/>
            <a:ext cx="16430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</a:p>
        </p:txBody>
      </p:sp>
      <p:pic>
        <p:nvPicPr>
          <p:cNvPr id="8" name="Picture 6" descr="Image result for folder icon pixabay">
            <a:extLst>
              <a:ext uri="{FF2B5EF4-FFF2-40B4-BE49-F238E27FC236}">
                <a16:creationId xmlns:a16="http://schemas.microsoft.com/office/drawing/2014/main" id="{36E2A30E-44F4-40C4-8405-E33A9A636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89" y="2478797"/>
            <a:ext cx="354432" cy="3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EDE46E7-32B4-49B3-A488-F2523C85E2BB}"/>
              </a:ext>
            </a:extLst>
          </p:cNvPr>
          <p:cNvCxnSpPr>
            <a:stCxn id="8" idx="2"/>
          </p:cNvCxnSpPr>
          <p:nvPr/>
        </p:nvCxnSpPr>
        <p:spPr>
          <a:xfrm rot="16200000" flipH="1">
            <a:off x="1496025" y="2806256"/>
            <a:ext cx="174545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784C99-9C44-4FD4-98A9-B2A323174D9F}"/>
              </a:ext>
            </a:extLst>
          </p:cNvPr>
          <p:cNvSpPr txBox="1"/>
          <p:nvPr/>
        </p:nvSpPr>
        <p:spPr>
          <a:xfrm>
            <a:off x="1685189" y="2843021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access.log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3F2F-58FD-404A-9FF5-0645E4FB39EE}"/>
              </a:ext>
            </a:extLst>
          </p:cNvPr>
          <p:cNvSpPr txBox="1"/>
          <p:nvPr/>
        </p:nvSpPr>
        <p:spPr>
          <a:xfrm>
            <a:off x="1685189" y="3337461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error.log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CF49C84-5CFA-45CA-BF1D-67AFD811215D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1312250" y="3164576"/>
            <a:ext cx="542095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A02BE17-E525-42E7-8BDE-726697A3D6CC}"/>
              </a:ext>
            </a:extLst>
          </p:cNvPr>
          <p:cNvSpPr txBox="1"/>
          <p:nvPr/>
        </p:nvSpPr>
        <p:spPr>
          <a:xfrm>
            <a:off x="1685189" y="2449781"/>
            <a:ext cx="28775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/var/log/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E33E07-82D7-4E4E-8367-4D5156B0C806}"/>
              </a:ext>
            </a:extLst>
          </p:cNvPr>
          <p:cNvSpPr txBox="1"/>
          <p:nvPr/>
        </p:nvSpPr>
        <p:spPr>
          <a:xfrm>
            <a:off x="6096000" y="1752600"/>
            <a:ext cx="23932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Host Ubuntu</a:t>
            </a:r>
          </a:p>
        </p:txBody>
      </p:sp>
      <p:pic>
        <p:nvPicPr>
          <p:cNvPr id="15" name="Picture 6" descr="Image result for folder icon pixabay">
            <a:extLst>
              <a:ext uri="{FF2B5EF4-FFF2-40B4-BE49-F238E27FC236}">
                <a16:creationId xmlns:a16="http://schemas.microsoft.com/office/drawing/2014/main" id="{6100E6EF-855F-4B12-82BF-2609B91E9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410" y="2478797"/>
            <a:ext cx="354432" cy="3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0827542-6A55-4305-8B8A-E8B64686DDF3}"/>
              </a:ext>
            </a:extLst>
          </p:cNvPr>
          <p:cNvCxnSpPr>
            <a:stCxn id="15" idx="2"/>
          </p:cNvCxnSpPr>
          <p:nvPr/>
        </p:nvCxnSpPr>
        <p:spPr>
          <a:xfrm rot="16200000" flipH="1">
            <a:off x="5982246" y="2806256"/>
            <a:ext cx="174545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7FBF27B-600C-4DFF-983A-8258294C4E2B}"/>
              </a:ext>
            </a:extLst>
          </p:cNvPr>
          <p:cNvSpPr txBox="1"/>
          <p:nvPr/>
        </p:nvSpPr>
        <p:spPr>
          <a:xfrm>
            <a:off x="6171410" y="2843021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access.log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F343D8-87EE-4D2F-8901-23235ECDD24B}"/>
              </a:ext>
            </a:extLst>
          </p:cNvPr>
          <p:cNvSpPr txBox="1"/>
          <p:nvPr/>
        </p:nvSpPr>
        <p:spPr>
          <a:xfrm>
            <a:off x="6171410" y="3337461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error.log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C9505EC-533C-46D9-A044-495707A806E7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5798471" y="3164576"/>
            <a:ext cx="542095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FFBA073-568C-4BCD-92ED-D1283C97F852}"/>
              </a:ext>
            </a:extLst>
          </p:cNvPr>
          <p:cNvSpPr txBox="1"/>
          <p:nvPr/>
        </p:nvSpPr>
        <p:spPr>
          <a:xfrm>
            <a:off x="6171409" y="2449781"/>
            <a:ext cx="42824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/logs/customapp1/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05BFBC-1917-465B-B020-6914DD84C53E}"/>
              </a:ext>
            </a:extLst>
          </p:cNvPr>
          <p:cNvCxnSpPr/>
          <p:nvPr/>
        </p:nvCxnSpPr>
        <p:spPr>
          <a:xfrm flipH="1">
            <a:off x="3769152" y="1968500"/>
            <a:ext cx="2198474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076406-E47D-4D8C-ABAA-481E3A4C7AE2}"/>
              </a:ext>
            </a:extLst>
          </p:cNvPr>
          <p:cNvCxnSpPr/>
          <p:nvPr/>
        </p:nvCxnSpPr>
        <p:spPr>
          <a:xfrm>
            <a:off x="4378752" y="2654300"/>
            <a:ext cx="1295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14F98A-5634-435C-B4D6-3DABD63A6939}"/>
              </a:ext>
            </a:extLst>
          </p:cNvPr>
          <p:cNvSpPr txBox="1"/>
          <p:nvPr/>
        </p:nvSpPr>
        <p:spPr>
          <a:xfrm>
            <a:off x="3895860" y="1934919"/>
            <a:ext cx="194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Resides 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199112-9FEA-448C-B055-91B19EEB64B5}"/>
              </a:ext>
            </a:extLst>
          </p:cNvPr>
          <p:cNvSpPr txBox="1"/>
          <p:nvPr/>
        </p:nvSpPr>
        <p:spPr>
          <a:xfrm>
            <a:off x="4110361" y="2642647"/>
            <a:ext cx="1945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Writes on host to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7CFBC2-0685-4145-8AEE-B1CAB1DB3662}"/>
              </a:ext>
            </a:extLst>
          </p:cNvPr>
          <p:cNvSpPr txBox="1"/>
          <p:nvPr/>
        </p:nvSpPr>
        <p:spPr>
          <a:xfrm>
            <a:off x="8551700" y="3564712"/>
            <a:ext cx="1989987" cy="83099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Logging Container</a:t>
            </a:r>
          </a:p>
        </p:txBody>
      </p:sp>
      <p:pic>
        <p:nvPicPr>
          <p:cNvPr id="26" name="Picture 6" descr="Image result for folder icon pixabay">
            <a:extLst>
              <a:ext uri="{FF2B5EF4-FFF2-40B4-BE49-F238E27FC236}">
                <a16:creationId xmlns:a16="http://schemas.microsoft.com/office/drawing/2014/main" id="{AC38B881-4FC1-462B-A4F1-D1A8BD37C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262" y="4558486"/>
            <a:ext cx="354432" cy="3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3BFDF19-A538-45CA-85F8-ED8745964266}"/>
              </a:ext>
            </a:extLst>
          </p:cNvPr>
          <p:cNvCxnSpPr>
            <a:stCxn id="26" idx="2"/>
          </p:cNvCxnSpPr>
          <p:nvPr/>
        </p:nvCxnSpPr>
        <p:spPr>
          <a:xfrm rot="16200000" flipH="1">
            <a:off x="8300098" y="4885945"/>
            <a:ext cx="174545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D36513-A0FA-435C-8DF3-7B4121A635E5}"/>
              </a:ext>
            </a:extLst>
          </p:cNvPr>
          <p:cNvSpPr txBox="1"/>
          <p:nvPr/>
        </p:nvSpPr>
        <p:spPr>
          <a:xfrm>
            <a:off x="8489262" y="4922710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access.log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E3B36-ABC9-43AC-BF09-4D710FD30FBC}"/>
              </a:ext>
            </a:extLst>
          </p:cNvPr>
          <p:cNvSpPr txBox="1"/>
          <p:nvPr/>
        </p:nvSpPr>
        <p:spPr>
          <a:xfrm>
            <a:off x="8489262" y="5417150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error.log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ED3ED22-F9C1-4362-AD40-42A7B8CFD94A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8116323" y="5244265"/>
            <a:ext cx="542095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5D723D1-96AE-40A5-BDF1-CDD078389C02}"/>
              </a:ext>
            </a:extLst>
          </p:cNvPr>
          <p:cNvSpPr txBox="1"/>
          <p:nvPr/>
        </p:nvSpPr>
        <p:spPr>
          <a:xfrm>
            <a:off x="8489262" y="4529470"/>
            <a:ext cx="28775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/var/log/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CDE6393-A7DA-4891-82A2-4C4F0ECCBAEF}"/>
              </a:ext>
            </a:extLst>
          </p:cNvPr>
          <p:cNvCxnSpPr>
            <a:cxnSpLocks/>
          </p:cNvCxnSpPr>
          <p:nvPr/>
        </p:nvCxnSpPr>
        <p:spPr>
          <a:xfrm flipH="1" flipV="1">
            <a:off x="7292631" y="3886200"/>
            <a:ext cx="631379" cy="672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F8B557F-F433-4012-8001-E0A863915BC4}"/>
              </a:ext>
            </a:extLst>
          </p:cNvPr>
          <p:cNvSpPr txBox="1"/>
          <p:nvPr/>
        </p:nvSpPr>
        <p:spPr>
          <a:xfrm>
            <a:off x="5840915" y="4006250"/>
            <a:ext cx="1945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Has volume or bind mount to</a:t>
            </a:r>
          </a:p>
        </p:txBody>
      </p:sp>
    </p:spTree>
    <p:extLst>
      <p:ext uri="{BB962C8B-B14F-4D97-AF65-F5344CB8AC3E}">
        <p14:creationId xmlns:p14="http://schemas.microsoft.com/office/powerpoint/2010/main" val="2216377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848F10-B73E-44E9-9DC9-91DBBF22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to Container Pros and Cons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6027A5-E125-45AA-A359-83ED06B9C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D0199B-E6A4-4619-97B3-95D1078E1B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Works without host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custom coding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Logging container can use any software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Highly flexible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97186F-CD17-41FC-A4BB-1AEFB42353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2E0514-0F49-4C72-96C2-CD8468EB0E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Increased complexity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Requires managing more containers</a:t>
            </a:r>
          </a:p>
        </p:txBody>
      </p:sp>
    </p:spTree>
    <p:extLst>
      <p:ext uri="{BB962C8B-B14F-4D97-AF65-F5344CB8AC3E}">
        <p14:creationId xmlns:p14="http://schemas.microsoft.com/office/powerpoint/2010/main" val="3746116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02440E-C721-4826-84B0-A329BEA6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Daemon Logging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D961A1-60FC-40CE-A780-0DC663A4F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daemon logs container output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Like </a:t>
            </a:r>
            <a:r>
              <a:rPr lang="en-US" dirty="0" err="1"/>
              <a:t>journalctl</a:t>
            </a:r>
            <a:r>
              <a:rPr lang="en-US" dirty="0"/>
              <a:t> within an operating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Referred to as log drivers</a:t>
            </a:r>
          </a:p>
          <a:p>
            <a:r>
              <a:rPr lang="en-US" dirty="0"/>
              <a:t>Examples: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Docker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json-file</a:t>
            </a:r>
            <a:r>
              <a:rPr lang="en-US" b="1" dirty="0"/>
              <a:t> </a:t>
            </a:r>
            <a:r>
              <a:rPr lang="en-US" dirty="0"/>
              <a:t>– Logs to a JSON file on host 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AWS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awslogs</a:t>
            </a:r>
            <a:r>
              <a:rPr lang="en-US" b="1" dirty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– Logs to Amazon CloudWatch</a:t>
            </a:r>
          </a:p>
        </p:txBody>
      </p:sp>
    </p:spTree>
    <p:extLst>
      <p:ext uri="{BB962C8B-B14F-4D97-AF65-F5344CB8AC3E}">
        <p14:creationId xmlns:p14="http://schemas.microsoft.com/office/powerpoint/2010/main" val="3521462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Author of SEC555: SIEM with Tactical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GIAC GSE # 108, Cyber Guardian Blue and 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61 industry certifications (need to get a new hobby)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Two-time NetWars Core tournament winner (offense)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And security hobbyist and community supporter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Collecting interns/contributors in bulk (research teams)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Release research to the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https://github.com/HASecuritySolutions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3302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A0CDF3-7483-4904-90D2-A407039F2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Daemon Visibility</a:t>
            </a:r>
          </a:p>
        </p:txBody>
      </p:sp>
      <p:pic>
        <p:nvPicPr>
          <p:cNvPr id="7" name="Picture 2" descr="Image result for docker icon">
            <a:extLst>
              <a:ext uri="{FF2B5EF4-FFF2-40B4-BE49-F238E27FC236}">
                <a16:creationId xmlns:a16="http://schemas.microsoft.com/office/drawing/2014/main" id="{34648593-82E0-4049-A300-DAD8970EA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763" y="4396529"/>
            <a:ext cx="1072934" cy="76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0CDB7A-E7AE-4FAA-9F09-EA90D70EB847}"/>
              </a:ext>
            </a:extLst>
          </p:cNvPr>
          <p:cNvSpPr txBox="1"/>
          <p:nvPr/>
        </p:nvSpPr>
        <p:spPr>
          <a:xfrm>
            <a:off x="4300538" y="4434518"/>
            <a:ext cx="388620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Docker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A5044-54E9-408F-8399-DCEABA532436}"/>
              </a:ext>
            </a:extLst>
          </p:cNvPr>
          <p:cNvSpPr txBox="1"/>
          <p:nvPr/>
        </p:nvSpPr>
        <p:spPr>
          <a:xfrm>
            <a:off x="4300538" y="5337720"/>
            <a:ext cx="388620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Host OS</a:t>
            </a:r>
          </a:p>
        </p:txBody>
      </p:sp>
      <p:pic>
        <p:nvPicPr>
          <p:cNvPr id="10" name="Picture 4" descr="Image result for ubuntu logo">
            <a:extLst>
              <a:ext uri="{FF2B5EF4-FFF2-40B4-BE49-F238E27FC236}">
                <a16:creationId xmlns:a16="http://schemas.microsoft.com/office/drawing/2014/main" id="{3250F578-1450-43BA-906A-D24F1B1E1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356" y="5372396"/>
            <a:ext cx="1555749" cy="7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F58EC9-9D9A-4611-AA59-61D0595AB99C}"/>
              </a:ext>
            </a:extLst>
          </p:cNvPr>
          <p:cNvSpPr txBox="1"/>
          <p:nvPr/>
        </p:nvSpPr>
        <p:spPr>
          <a:xfrm>
            <a:off x="4495800" y="2286000"/>
            <a:ext cx="16430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Apache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182E0B-3CD2-43C3-BD2F-213119CC640A}"/>
              </a:ext>
            </a:extLst>
          </p:cNvPr>
          <p:cNvSpPr txBox="1"/>
          <p:nvPr/>
        </p:nvSpPr>
        <p:spPr>
          <a:xfrm>
            <a:off x="4300538" y="1464576"/>
            <a:ext cx="3886200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883D5C-89F0-4B75-9E29-39D0E2F6FCD8}"/>
              </a:ext>
            </a:extLst>
          </p:cNvPr>
          <p:cNvSpPr txBox="1"/>
          <p:nvPr/>
        </p:nvSpPr>
        <p:spPr>
          <a:xfrm>
            <a:off x="4484615" y="2881426"/>
            <a:ext cx="16430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Apache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A92F19-CC25-4521-920A-D01E7D8519FB}"/>
              </a:ext>
            </a:extLst>
          </p:cNvPr>
          <p:cNvSpPr txBox="1"/>
          <p:nvPr/>
        </p:nvSpPr>
        <p:spPr>
          <a:xfrm>
            <a:off x="4484615" y="3476852"/>
            <a:ext cx="16430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B448EA-7715-4D4B-B90B-8AB4BE8373C2}"/>
              </a:ext>
            </a:extLst>
          </p:cNvPr>
          <p:cNvSpPr txBox="1"/>
          <p:nvPr/>
        </p:nvSpPr>
        <p:spPr>
          <a:xfrm>
            <a:off x="6341269" y="2290776"/>
            <a:ext cx="16430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90091B-E568-4A11-BE04-32E8C0BD9497}"/>
              </a:ext>
            </a:extLst>
          </p:cNvPr>
          <p:cNvSpPr txBox="1"/>
          <p:nvPr/>
        </p:nvSpPr>
        <p:spPr>
          <a:xfrm>
            <a:off x="6341269" y="2864431"/>
            <a:ext cx="16430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JavaApp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38D38E-2C67-4225-8365-95E214DF255F}"/>
              </a:ext>
            </a:extLst>
          </p:cNvPr>
          <p:cNvSpPr txBox="1"/>
          <p:nvPr/>
        </p:nvSpPr>
        <p:spPr>
          <a:xfrm>
            <a:off x="6341269" y="3502441"/>
            <a:ext cx="16430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Legacy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30DC6A-F815-4F2F-ACD4-F35BD747A3FA}"/>
              </a:ext>
            </a:extLst>
          </p:cNvPr>
          <p:cNvCxnSpPr>
            <a:cxnSpLocks/>
          </p:cNvCxnSpPr>
          <p:nvPr/>
        </p:nvCxnSpPr>
        <p:spPr>
          <a:xfrm>
            <a:off x="3259931" y="2228910"/>
            <a:ext cx="1388269" cy="20949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" descr="Image result for folder icon pixabay">
            <a:extLst>
              <a:ext uri="{FF2B5EF4-FFF2-40B4-BE49-F238E27FC236}">
                <a16:creationId xmlns:a16="http://schemas.microsoft.com/office/drawing/2014/main" id="{6D07AC72-ED89-4D0A-A278-972114F69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4576"/>
            <a:ext cx="354432" cy="3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D557487-F9DB-4C7F-8D55-4AF6400D9022}"/>
              </a:ext>
            </a:extLst>
          </p:cNvPr>
          <p:cNvCxnSpPr>
            <a:stCxn id="19" idx="2"/>
          </p:cNvCxnSpPr>
          <p:nvPr/>
        </p:nvCxnSpPr>
        <p:spPr>
          <a:xfrm rot="16200000" flipH="1">
            <a:off x="1030036" y="1792035"/>
            <a:ext cx="174545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4E1FF23-7002-4776-949D-5979A1AA2E9C}"/>
              </a:ext>
            </a:extLst>
          </p:cNvPr>
          <p:cNvSpPr txBox="1"/>
          <p:nvPr/>
        </p:nvSpPr>
        <p:spPr>
          <a:xfrm>
            <a:off x="1219200" y="1828800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access.log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6D0606-24CE-4207-9AEA-C024B2A35739}"/>
              </a:ext>
            </a:extLst>
          </p:cNvPr>
          <p:cNvSpPr txBox="1"/>
          <p:nvPr/>
        </p:nvSpPr>
        <p:spPr>
          <a:xfrm>
            <a:off x="1219200" y="2323240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error.log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1BA2F7D-95D0-4633-930A-8EC7AA999B03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846261" y="2150355"/>
            <a:ext cx="542095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5E6EF0-D84F-459A-96C7-5E3B2F549523}"/>
              </a:ext>
            </a:extLst>
          </p:cNvPr>
          <p:cNvSpPr txBox="1"/>
          <p:nvPr/>
        </p:nvSpPr>
        <p:spPr>
          <a:xfrm>
            <a:off x="1219200" y="1435560"/>
            <a:ext cx="28775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/var/log/apache2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EF43EC-C75C-484D-AADF-BD8493FB6312}"/>
              </a:ext>
            </a:extLst>
          </p:cNvPr>
          <p:cNvCxnSpPr/>
          <p:nvPr/>
        </p:nvCxnSpPr>
        <p:spPr>
          <a:xfrm flipV="1">
            <a:off x="5976938" y="1599301"/>
            <a:ext cx="2667000" cy="8876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0C0FB1-1C95-4164-95C8-20742A0FBEFE}"/>
              </a:ext>
            </a:extLst>
          </p:cNvPr>
          <p:cNvSpPr txBox="1"/>
          <p:nvPr/>
        </p:nvSpPr>
        <p:spPr>
          <a:xfrm>
            <a:off x="8780866" y="1161639"/>
            <a:ext cx="31063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Apache service within container logs to </a:t>
            </a:r>
            <a:r>
              <a:rPr lang="en-US" sz="2800" b="1" dirty="0" err="1">
                <a:latin typeface="+mn-lt"/>
              </a:rPr>
              <a:t>stdout</a:t>
            </a:r>
            <a:endParaRPr lang="en-US" sz="2800" b="1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Default for Apache would be the same as access.log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219C72-F64D-4F13-98AF-EC173EF1AAC6}"/>
              </a:ext>
            </a:extLst>
          </p:cNvPr>
          <p:cNvCxnSpPr/>
          <p:nvPr/>
        </p:nvCxnSpPr>
        <p:spPr>
          <a:xfrm>
            <a:off x="10320338" y="4800600"/>
            <a:ext cx="0" cy="586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46AB25B-9312-472D-A192-1D75C7ACF796}"/>
              </a:ext>
            </a:extLst>
          </p:cNvPr>
          <p:cNvSpPr txBox="1"/>
          <p:nvPr/>
        </p:nvSpPr>
        <p:spPr>
          <a:xfrm>
            <a:off x="8780866" y="5583941"/>
            <a:ext cx="310633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n-lt"/>
              </a:rPr>
              <a:t>Log Driver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30395B-BDD2-463C-A1EA-098D3F5EF4AE}"/>
              </a:ext>
            </a:extLst>
          </p:cNvPr>
          <p:cNvSpPr txBox="1"/>
          <p:nvPr/>
        </p:nvSpPr>
        <p:spPr>
          <a:xfrm>
            <a:off x="10439400" y="4826169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Logs to</a:t>
            </a:r>
          </a:p>
        </p:txBody>
      </p:sp>
    </p:spTree>
    <p:extLst>
      <p:ext uri="{BB962C8B-B14F-4D97-AF65-F5344CB8AC3E}">
        <p14:creationId xmlns:p14="http://schemas.microsoft.com/office/powerpoint/2010/main" val="218583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4B8FF6-E424-4C89-A180-A39679609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Driver Configuration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6DB725-11F7-4A25-BD7B-7839FAD42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driver supports multiple options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And each container can use a different log driver</a:t>
            </a:r>
          </a:p>
          <a:p>
            <a:pPr>
              <a:spcBef>
                <a:spcPts val="0"/>
              </a:spcBef>
            </a:pP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version: '2.2'</a:t>
            </a:r>
          </a:p>
          <a:p>
            <a:pPr>
              <a:spcBef>
                <a:spcPts val="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services:</a:t>
            </a:r>
          </a:p>
          <a:p>
            <a:pPr>
              <a:spcBef>
                <a:spcPts val="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apache:</a:t>
            </a:r>
          </a:p>
          <a:p>
            <a:pPr>
              <a:spcBef>
                <a:spcPts val="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image: httpd</a:t>
            </a:r>
          </a:p>
          <a:p>
            <a:pPr>
              <a:spcBef>
                <a:spcPts val="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container_name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apache</a:t>
            </a:r>
          </a:p>
          <a:p>
            <a:pPr>
              <a:spcBef>
                <a:spcPts val="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logging:</a:t>
            </a:r>
          </a:p>
          <a:p>
            <a:pPr>
              <a:spcBef>
                <a:spcPts val="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driver: "json-file"</a:t>
            </a:r>
          </a:p>
          <a:p>
            <a:pPr>
              <a:spcBef>
                <a:spcPts val="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options:</a:t>
            </a:r>
          </a:p>
          <a:p>
            <a:pPr>
              <a:spcBef>
                <a:spcPts val="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max-size: "200k"</a:t>
            </a:r>
          </a:p>
          <a:p>
            <a:pPr>
              <a:spcBef>
                <a:spcPts val="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max-file: "10"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360B90-E7A7-4AD5-BF14-25A19A0D5A31}"/>
              </a:ext>
            </a:extLst>
          </p:cNvPr>
          <p:cNvSpPr/>
          <p:nvPr/>
        </p:nvSpPr>
        <p:spPr>
          <a:xfrm>
            <a:off x="1219200" y="4267200"/>
            <a:ext cx="4419600" cy="1752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3D3967-3FBB-4D50-88E3-B1EFAFDCB76D}"/>
              </a:ext>
            </a:extLst>
          </p:cNvPr>
          <p:cNvSpPr txBox="1"/>
          <p:nvPr/>
        </p:nvSpPr>
        <p:spPr>
          <a:xfrm>
            <a:off x="6202680" y="3010525"/>
            <a:ext cx="426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</a:t>
            </a:r>
            <a:r>
              <a:rPr lang="en-US" dirty="0" err="1"/>
              <a:t>Dockerfile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70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848F10-B73E-44E9-9DC9-91DBBF22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Daemon Log Drivers Pros and Cons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6027A5-E125-45AA-A359-83ED06B9C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D0199B-E6A4-4619-97B3-95D1078E1B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Low complexity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Supports multiple log formats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Supports multiple storage locations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custom coding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Good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97186F-CD17-41FC-A4BB-1AEFB42353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2E0514-0F49-4C72-96C2-CD8468EB0E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Requires configuration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Dependency on daemon access</a:t>
            </a:r>
          </a:p>
        </p:txBody>
      </p:sp>
    </p:spTree>
    <p:extLst>
      <p:ext uri="{BB962C8B-B14F-4D97-AF65-F5344CB8AC3E}">
        <p14:creationId xmlns:p14="http://schemas.microsoft.com/office/powerpoint/2010/main" val="4288554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FC5C19-6D29-442B-BA1A-8C8B3327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Integrity Monitoring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0B95F-298C-4129-BFC0-A31B50421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File Integrity Monitoring (FIM) </a:t>
            </a:r>
            <a:r>
              <a:rPr lang="en-US" dirty="0"/>
              <a:t>is worth considering for container security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Possible to deploy a dedicated FIM container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FIM container can then monitor multiple containers like sidecar logging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One container can perform FIM on 100+ containers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Example: OSSEC HIDS with volume/bind mounts</a:t>
            </a:r>
          </a:p>
        </p:txBody>
      </p:sp>
    </p:spTree>
    <p:extLst>
      <p:ext uri="{BB962C8B-B14F-4D97-AF65-F5344CB8AC3E}">
        <p14:creationId xmlns:p14="http://schemas.microsoft.com/office/powerpoint/2010/main" val="3234450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C874D3-E8CA-45E7-9D58-00CF21C0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CECFB-EF0D-4CE4-9A22-AF30EFE0D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analysis with container technologies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Host or platform logging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Service daemon logging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Container logging</a:t>
            </a:r>
          </a:p>
          <a:p>
            <a:endParaRPr lang="en-US" dirty="0"/>
          </a:p>
          <a:p>
            <a:r>
              <a:rPr lang="en-US" dirty="0"/>
              <a:t>Implement, collect, and analyze…</a:t>
            </a:r>
          </a:p>
          <a:p>
            <a:r>
              <a:rPr lang="en-US" dirty="0"/>
              <a:t>Consider </a:t>
            </a:r>
            <a:r>
              <a:rPr lang="en-US" b="1" dirty="0"/>
              <a:t>SEC555: SIEM with Tactical Analytics</a:t>
            </a:r>
          </a:p>
        </p:txBody>
      </p:sp>
      <p:pic>
        <p:nvPicPr>
          <p:cNvPr id="3074" name="Picture 2" descr="https://www.giac.org/images/design/custom/icons/certs/large/gcda-gold.png">
            <a:extLst>
              <a:ext uri="{FF2B5EF4-FFF2-40B4-BE49-F238E27FC236}">
                <a16:creationId xmlns:a16="http://schemas.microsoft.com/office/drawing/2014/main" id="{45C6C213-9A18-4F4D-AF58-3C064D926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2954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374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s_BlueTeam-202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5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copy of this talk is available at: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https://github.com/HASecuritySolutions/presentations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More free stuff</a:t>
            </a:r>
            <a:r>
              <a:rPr lang="en-US" dirty="0"/>
              <a:t>:  </a:t>
            </a:r>
            <a:r>
              <a:rPr lang="en-US" dirty="0">
                <a:hlinkClick r:id="rId4"/>
              </a:rPr>
              <a:t>https://github.com/HASecuritySolutions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Disclaimer</a:t>
            </a:r>
            <a:r>
              <a:rPr lang="en-US" dirty="0"/>
              <a:t>: This talk assumes you have familiarization with container technologies (at a basic level)</a:t>
            </a:r>
          </a:p>
          <a:p>
            <a:endParaRPr lang="en-US" dirty="0"/>
          </a:p>
          <a:p>
            <a:pPr marL="860425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8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D07EA7-E3AE-4DBF-AA81-3891F6A4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with Container Technologies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47EFE-BC89-457F-9E74-735D8B473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collection and analysis of containers revolves around three main areas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Container service logs</a:t>
            </a:r>
            <a:r>
              <a:rPr lang="en-US" sz="2800" dirty="0"/>
              <a:t> (Docker, </a:t>
            </a:r>
            <a:r>
              <a:rPr lang="en-US" sz="2800" dirty="0" err="1"/>
              <a:t>containerd</a:t>
            </a:r>
            <a:r>
              <a:rPr lang="en-US" sz="2800" dirty="0"/>
              <a:t>, Kubernetes)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Host operating system or platform logs</a:t>
            </a:r>
            <a:r>
              <a:rPr lang="en-US" sz="2800" dirty="0"/>
              <a:t> (not covered in this talk)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Service logs </a:t>
            </a:r>
            <a:r>
              <a:rPr lang="en-US" sz="2800" dirty="0"/>
              <a:t>of container application(s)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dirty="0"/>
              <a:t>Each of the above are different for collection and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And you likely want them 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390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5D530A-6386-45FC-A5D6-B344DB43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Architecture</a:t>
            </a:r>
          </a:p>
        </p:txBody>
      </p:sp>
      <p:pic>
        <p:nvPicPr>
          <p:cNvPr id="1026" name="Picture 2" descr="Image result for docker icon">
            <a:extLst>
              <a:ext uri="{FF2B5EF4-FFF2-40B4-BE49-F238E27FC236}">
                <a16:creationId xmlns:a16="http://schemas.microsoft.com/office/drawing/2014/main" id="{4F07CFEF-34C8-4AF7-ABF8-435600D5D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763" y="4396529"/>
            <a:ext cx="1072934" cy="76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5D286-83FB-4D8F-ABC0-B4AB13D7770D}"/>
              </a:ext>
            </a:extLst>
          </p:cNvPr>
          <p:cNvSpPr txBox="1"/>
          <p:nvPr/>
        </p:nvSpPr>
        <p:spPr>
          <a:xfrm>
            <a:off x="4300538" y="4434518"/>
            <a:ext cx="388620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Docker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207EF-AC06-4B77-8128-8DAD4D44E890}"/>
              </a:ext>
            </a:extLst>
          </p:cNvPr>
          <p:cNvSpPr txBox="1"/>
          <p:nvPr/>
        </p:nvSpPr>
        <p:spPr>
          <a:xfrm>
            <a:off x="4300538" y="5337720"/>
            <a:ext cx="388620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Host OS</a:t>
            </a:r>
          </a:p>
        </p:txBody>
      </p:sp>
      <p:pic>
        <p:nvPicPr>
          <p:cNvPr id="1028" name="Picture 4" descr="Image result for ubuntu logo">
            <a:extLst>
              <a:ext uri="{FF2B5EF4-FFF2-40B4-BE49-F238E27FC236}">
                <a16:creationId xmlns:a16="http://schemas.microsoft.com/office/drawing/2014/main" id="{1A96BEB4-2797-4279-9800-9F61E30EC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356" y="5372396"/>
            <a:ext cx="1555749" cy="7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1B5221-E139-4743-A216-0961B40A647C}"/>
              </a:ext>
            </a:extLst>
          </p:cNvPr>
          <p:cNvSpPr txBox="1"/>
          <p:nvPr/>
        </p:nvSpPr>
        <p:spPr>
          <a:xfrm>
            <a:off x="4495800" y="2286000"/>
            <a:ext cx="16430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Apache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B20D7-947F-4270-A7A3-C5728D4384F5}"/>
              </a:ext>
            </a:extLst>
          </p:cNvPr>
          <p:cNvSpPr txBox="1"/>
          <p:nvPr/>
        </p:nvSpPr>
        <p:spPr>
          <a:xfrm>
            <a:off x="4300538" y="1464576"/>
            <a:ext cx="3886200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08D0CE-5A47-4506-92AA-50D819075083}"/>
              </a:ext>
            </a:extLst>
          </p:cNvPr>
          <p:cNvSpPr txBox="1"/>
          <p:nvPr/>
        </p:nvSpPr>
        <p:spPr>
          <a:xfrm>
            <a:off x="4484615" y="2881426"/>
            <a:ext cx="16430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Apache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C9287-A240-4F08-9C65-E5834AEBF85B}"/>
              </a:ext>
            </a:extLst>
          </p:cNvPr>
          <p:cNvSpPr txBox="1"/>
          <p:nvPr/>
        </p:nvSpPr>
        <p:spPr>
          <a:xfrm>
            <a:off x="4484615" y="3476852"/>
            <a:ext cx="16430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EB5F03-9DD0-4BD4-92E0-7030A48F7A3A}"/>
              </a:ext>
            </a:extLst>
          </p:cNvPr>
          <p:cNvSpPr txBox="1"/>
          <p:nvPr/>
        </p:nvSpPr>
        <p:spPr>
          <a:xfrm>
            <a:off x="6341269" y="2290776"/>
            <a:ext cx="16430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8B7667-4902-4C9E-A97A-641245B37503}"/>
              </a:ext>
            </a:extLst>
          </p:cNvPr>
          <p:cNvSpPr txBox="1"/>
          <p:nvPr/>
        </p:nvSpPr>
        <p:spPr>
          <a:xfrm>
            <a:off x="6341269" y="2864431"/>
            <a:ext cx="16430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JavaApp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56A19-9820-4B13-A393-34278E8D4DED}"/>
              </a:ext>
            </a:extLst>
          </p:cNvPr>
          <p:cNvSpPr txBox="1"/>
          <p:nvPr/>
        </p:nvSpPr>
        <p:spPr>
          <a:xfrm>
            <a:off x="6341269" y="3502441"/>
            <a:ext cx="16430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Legacy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73B3A2-1908-432D-AE06-2C3113ACD521}"/>
              </a:ext>
            </a:extLst>
          </p:cNvPr>
          <p:cNvCxnSpPr>
            <a:cxnSpLocks/>
          </p:cNvCxnSpPr>
          <p:nvPr/>
        </p:nvCxnSpPr>
        <p:spPr>
          <a:xfrm>
            <a:off x="3259931" y="2228910"/>
            <a:ext cx="1388269" cy="20949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folder icon pixabay">
            <a:extLst>
              <a:ext uri="{FF2B5EF4-FFF2-40B4-BE49-F238E27FC236}">
                <a16:creationId xmlns:a16="http://schemas.microsoft.com/office/drawing/2014/main" id="{F29D6CC8-BCCD-4BF2-941D-CED48686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4576"/>
            <a:ext cx="354432" cy="3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47B09D5-A553-4006-84B6-D0F55EFE5216}"/>
              </a:ext>
            </a:extLst>
          </p:cNvPr>
          <p:cNvCxnSpPr>
            <a:stCxn id="1030" idx="2"/>
          </p:cNvCxnSpPr>
          <p:nvPr/>
        </p:nvCxnSpPr>
        <p:spPr>
          <a:xfrm rot="16200000" flipH="1">
            <a:off x="1030036" y="1792035"/>
            <a:ext cx="174545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6D9891-EABB-4454-82D9-115A3BA558FD}"/>
              </a:ext>
            </a:extLst>
          </p:cNvPr>
          <p:cNvSpPr txBox="1"/>
          <p:nvPr/>
        </p:nvSpPr>
        <p:spPr>
          <a:xfrm>
            <a:off x="1219200" y="1828800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access.log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A930E-611C-4047-BB31-CC10C323F8A6}"/>
              </a:ext>
            </a:extLst>
          </p:cNvPr>
          <p:cNvSpPr txBox="1"/>
          <p:nvPr/>
        </p:nvSpPr>
        <p:spPr>
          <a:xfrm>
            <a:off x="1219200" y="2323240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error.log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3156C7-18BE-4A63-BF93-9C5C4D54323D}"/>
              </a:ext>
            </a:extLst>
          </p:cNvPr>
          <p:cNvCxnSpPr>
            <a:cxnSpLocks/>
            <a:endCxn id="27" idx="1"/>
          </p:cNvCxnSpPr>
          <p:nvPr/>
        </p:nvCxnSpPr>
        <p:spPr>
          <a:xfrm rot="16200000" flipH="1">
            <a:off x="846261" y="2150355"/>
            <a:ext cx="542095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5F2A91-E3D5-4761-9091-C9DB22898458}"/>
              </a:ext>
            </a:extLst>
          </p:cNvPr>
          <p:cNvSpPr txBox="1"/>
          <p:nvPr/>
        </p:nvSpPr>
        <p:spPr>
          <a:xfrm>
            <a:off x="1219200" y="1435560"/>
            <a:ext cx="28775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/var/log/apache2</a:t>
            </a:r>
          </a:p>
        </p:txBody>
      </p:sp>
      <p:pic>
        <p:nvPicPr>
          <p:cNvPr id="33" name="Picture 6" descr="Image result for folder icon pixabay">
            <a:extLst>
              <a:ext uri="{FF2B5EF4-FFF2-40B4-BE49-F238E27FC236}">
                <a16:creationId xmlns:a16="http://schemas.microsoft.com/office/drawing/2014/main" id="{FB9CB7DD-992A-4D3F-BB8F-6B96AB875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496310"/>
            <a:ext cx="354432" cy="3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62FFFA-F02C-4E76-9D0A-090D2B75940F}"/>
              </a:ext>
            </a:extLst>
          </p:cNvPr>
          <p:cNvCxnSpPr>
            <a:cxnSpLocks/>
            <a:endCxn id="35" idx="1"/>
          </p:cNvCxnSpPr>
          <p:nvPr/>
        </p:nvCxnSpPr>
        <p:spPr>
          <a:xfrm rot="16200000" flipH="1">
            <a:off x="8757638" y="2087577"/>
            <a:ext cx="581056" cy="21589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92D2874-922B-4F46-AD77-C27D74387D9E}"/>
              </a:ext>
            </a:extLst>
          </p:cNvPr>
          <p:cNvSpPr txBox="1"/>
          <p:nvPr/>
        </p:nvSpPr>
        <p:spPr>
          <a:xfrm>
            <a:off x="9156116" y="2286000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mysql.log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99F6B2-1AF2-4DDD-AF4C-D3B5C929C1A1}"/>
              </a:ext>
            </a:extLst>
          </p:cNvPr>
          <p:cNvSpPr txBox="1"/>
          <p:nvPr/>
        </p:nvSpPr>
        <p:spPr>
          <a:xfrm>
            <a:off x="9156116" y="2705960"/>
            <a:ext cx="237172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mysql-slow.log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D7A3528-9598-4845-AC94-B9688121DA2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71060" y="2533075"/>
            <a:ext cx="542096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38DA11-1CBF-43F5-B9BE-14A0E127CC23}"/>
              </a:ext>
            </a:extLst>
          </p:cNvPr>
          <p:cNvSpPr txBox="1"/>
          <p:nvPr/>
        </p:nvSpPr>
        <p:spPr>
          <a:xfrm>
            <a:off x="9144000" y="1467294"/>
            <a:ext cx="237172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/var/log/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5411C98-DE52-4BC7-AADE-96EA6E0EAB1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54836" y="1825048"/>
            <a:ext cx="174545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88D18ED-B390-414F-8066-9F934E6ABB40}"/>
              </a:ext>
            </a:extLst>
          </p:cNvPr>
          <p:cNvSpPr txBox="1"/>
          <p:nvPr/>
        </p:nvSpPr>
        <p:spPr>
          <a:xfrm>
            <a:off x="9144000" y="1861813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error.log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551413A-154C-4CB7-8342-A0B0261D735F}"/>
              </a:ext>
            </a:extLst>
          </p:cNvPr>
          <p:cNvCxnSpPr>
            <a:cxnSpLocks/>
          </p:cNvCxnSpPr>
          <p:nvPr/>
        </p:nvCxnSpPr>
        <p:spPr>
          <a:xfrm flipH="1">
            <a:off x="7802292" y="2061868"/>
            <a:ext cx="957137" cy="36161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6" descr="Image result for folder icon pixabay">
            <a:extLst>
              <a:ext uri="{FF2B5EF4-FFF2-40B4-BE49-F238E27FC236}">
                <a16:creationId xmlns:a16="http://schemas.microsoft.com/office/drawing/2014/main" id="{76AF0F7A-AA1E-4C61-A510-08454184A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684" y="4501709"/>
            <a:ext cx="354432" cy="3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8311870-D34F-4728-BD42-AA7E521671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93520" y="4830447"/>
            <a:ext cx="174545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33935D4-45E4-493A-ACC6-A73D7234236F}"/>
              </a:ext>
            </a:extLst>
          </p:cNvPr>
          <p:cNvSpPr txBox="1"/>
          <p:nvPr/>
        </p:nvSpPr>
        <p:spPr>
          <a:xfrm>
            <a:off x="9182684" y="4867212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docker.log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AA3F2D-EA67-408B-AC28-A0C4F8171053}"/>
              </a:ext>
            </a:extLst>
          </p:cNvPr>
          <p:cNvSpPr txBox="1"/>
          <p:nvPr/>
        </p:nvSpPr>
        <p:spPr>
          <a:xfrm>
            <a:off x="9182684" y="4473297"/>
            <a:ext cx="28090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/var/log/upstart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547C816-D084-4649-8FF2-7D94FC174814}"/>
              </a:ext>
            </a:extLst>
          </p:cNvPr>
          <p:cNvCxnSpPr>
            <a:cxnSpLocks/>
          </p:cNvCxnSpPr>
          <p:nvPr/>
        </p:nvCxnSpPr>
        <p:spPr>
          <a:xfrm flipH="1">
            <a:off x="8084972" y="4729862"/>
            <a:ext cx="592576" cy="18261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084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3ED887-6590-4C38-BADD-5C454CDB8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Service Logs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F1C00-1E2C-41B6-B2D0-E5622A63C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daemon such as a </a:t>
            </a:r>
            <a:r>
              <a:rPr lang="en-US" b="1" dirty="0"/>
              <a:t>Docker daemon </a:t>
            </a:r>
            <a:r>
              <a:rPr lang="en-US" dirty="0"/>
              <a:t>records key events such 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Daemon events (errors, status, and general events)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Calls to remote APIs (Example: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docker service ls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62C6C0F6-B427-4D26-9735-D1BA35CD9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3634047"/>
            <a:ext cx="2438400" cy="253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F307A1-513F-4628-B922-C0C1A6EA1B5B}"/>
              </a:ext>
            </a:extLst>
          </p:cNvPr>
          <p:cNvSpPr txBox="1"/>
          <p:nvPr/>
        </p:nvSpPr>
        <p:spPr>
          <a:xfrm>
            <a:off x="655320" y="3766038"/>
            <a:ext cx="8077200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Jan 08 23:52:59 sec555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[4418]: time="2020-01-08T23:52:59.517125078-05:00" level=debug msg="Listener created for HTTP on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()“</a:t>
            </a:r>
            <a:b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Jan 08 23:52:59 sec555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[4418]: time="2020-01-08T23:52:59.519956507-05:00" level=info msg="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libcontainerd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 started new docker-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process"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=4448</a:t>
            </a:r>
          </a:p>
        </p:txBody>
      </p:sp>
    </p:spTree>
    <p:extLst>
      <p:ext uri="{BB962C8B-B14F-4D97-AF65-F5344CB8AC3E}">
        <p14:creationId xmlns:p14="http://schemas.microsoft.com/office/powerpoint/2010/main" val="287519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F67092-476E-4729-A8DB-744E9F80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Daemon Verbosity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3EEAEE-02AE-4761-8E8E-77C71CE8F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Docker</a:t>
            </a:r>
          </a:p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/docker/</a:t>
            </a:r>
            <a:r>
              <a:rPr lang="en-US" dirty="0" err="1"/>
              <a:t>daemon.json</a:t>
            </a: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“debug”: true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b="1" dirty="0"/>
              <a:t>Kubernetes</a:t>
            </a:r>
            <a:br>
              <a:rPr lang="en-US" dirty="0"/>
            </a:br>
            <a:r>
              <a:rPr lang="en-US" dirty="0"/>
              <a:t>Change command line flags of Kubernetes services</a:t>
            </a:r>
          </a:p>
          <a:p>
            <a:r>
              <a:rPr lang="en-US" dirty="0"/>
              <a:t>Found within </a:t>
            </a:r>
            <a:r>
              <a:rPr lang="en-US" b="1" dirty="0" err="1"/>
              <a:t>systemd</a:t>
            </a:r>
            <a:r>
              <a:rPr lang="en-US" dirty="0"/>
              <a:t> or equivalent service files</a:t>
            </a:r>
          </a:p>
        </p:txBody>
      </p:sp>
    </p:spTree>
    <p:extLst>
      <p:ext uri="{BB962C8B-B14F-4D97-AF65-F5344CB8AC3E}">
        <p14:creationId xmlns:p14="http://schemas.microsoft.com/office/powerpoint/2010/main" val="600962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B98A2-1E80-4CD1-AF1B-D26C77141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Container-as-a-Service (CaaS) Logging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7BD38-4D70-42C2-944E-6D6B5B471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CaaS does not provide operating system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do you monitor container daemon logs then?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Depends on the provider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Some do not provide ability</a:t>
            </a:r>
            <a:br>
              <a:rPr lang="en-US" dirty="0"/>
            </a:br>
            <a:r>
              <a:rPr lang="en-US" dirty="0"/>
              <a:t>to access daemon logs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Others do</a:t>
            </a:r>
          </a:p>
          <a:p>
            <a:r>
              <a:rPr lang="en-US" dirty="0"/>
              <a:t>Large footprint vendors tend to make this easy</a:t>
            </a:r>
          </a:p>
          <a:p>
            <a:endParaRPr lang="en-US" dirty="0"/>
          </a:p>
        </p:txBody>
      </p:sp>
      <p:pic>
        <p:nvPicPr>
          <p:cNvPr id="3074" name="Picture 2" descr="Image result for how do you get this thing to work meme">
            <a:extLst>
              <a:ext uri="{FF2B5EF4-FFF2-40B4-BE49-F238E27FC236}">
                <a16:creationId xmlns:a16="http://schemas.microsoft.com/office/drawing/2014/main" id="{602951BB-2ED7-4019-9BB8-DC6DE7CD8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590800"/>
            <a:ext cx="3779357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162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56348A-9E5D-45CF-8EEF-8307CD3DB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EKS Control Plane Logging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4C877-2517-40EE-912E-8C9DB5FB8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Amazon EKS allows logging daemon events to CloudWatch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eks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--region us-west-2 update-cluster-config --name prod \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--logging '{"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clusterLogging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":[{"types":["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","audit","authenticator","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controllerManager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","scheduler"],"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enabled":true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}]}’</a:t>
            </a:r>
          </a:p>
          <a:p>
            <a:r>
              <a:rPr lang="en-US" dirty="0">
                <a:cs typeface="Courier New" panose="02070309020205020404" pitchFamily="49" charset="0"/>
              </a:rPr>
              <a:t>Logs can then be viewed or pulled from CloudWatch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cs typeface="Courier New" panose="02070309020205020404" pitchFamily="49" charset="0"/>
              </a:rPr>
              <a:t>Example: EKS -&gt; CloudWatch &lt;- Logstash -&gt; Elasticsearch</a:t>
            </a:r>
          </a:p>
        </p:txBody>
      </p:sp>
    </p:spTree>
    <p:extLst>
      <p:ext uri="{BB962C8B-B14F-4D97-AF65-F5344CB8AC3E}">
        <p14:creationId xmlns:p14="http://schemas.microsoft.com/office/powerpoint/2010/main" val="155874771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BDCE8736-7128-F547-B11E-B4F9435B61AC}"/>
    </a:ext>
  </a:extLst>
</a:theme>
</file>

<file path=ppt/theme/theme2.xml><?xml version="1.0" encoding="utf-8"?>
<a:theme xmlns:a="http://schemas.openxmlformats.org/drawingml/2006/main" name="Basic Layout 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2A238399-2CCD-054A-BB5C-6E712DDAAD9E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Sec511_1_2014_0823.thmx</Template>
  <TotalTime>0</TotalTime>
  <Words>1223</Words>
  <Application>Microsoft Office PowerPoint</Application>
  <PresentationFormat>Widescreen</PresentationFormat>
  <Paragraphs>247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Courier New</vt:lpstr>
      <vt:lpstr>Georgia</vt:lpstr>
      <vt:lpstr>Gill Sans MT</vt:lpstr>
      <vt:lpstr>Tahoma</vt:lpstr>
      <vt:lpstr>Times New Roman</vt:lpstr>
      <vt:lpstr>Title Page</vt:lpstr>
      <vt:lpstr>Basic Layout Pages</vt:lpstr>
      <vt:lpstr>SEC555</vt:lpstr>
      <vt:lpstr>About Me</vt:lpstr>
      <vt:lpstr>Welcome!</vt:lpstr>
      <vt:lpstr>Logging with Container Technologies</vt:lpstr>
      <vt:lpstr>Container Architecture</vt:lpstr>
      <vt:lpstr>Container Service Logs</vt:lpstr>
      <vt:lpstr>Daemon Verbosity</vt:lpstr>
      <vt:lpstr>Container-as-a-Service (CaaS) Logging</vt:lpstr>
      <vt:lpstr>Amazon EKS Control Plane Logging</vt:lpstr>
      <vt:lpstr>Container Daemon Logging</vt:lpstr>
      <vt:lpstr>Container Logs</vt:lpstr>
      <vt:lpstr>Container Logging, Cont.</vt:lpstr>
      <vt:lpstr>Persistent Data Volume / Bind Mount</vt:lpstr>
      <vt:lpstr>Persistent Data Volume / Bind Mount Pros and Cons</vt:lpstr>
      <vt:lpstr>Application Logging</vt:lpstr>
      <vt:lpstr>Application Logging Pros and Cons</vt:lpstr>
      <vt:lpstr>Container to Container Logging (“sidecar”)</vt:lpstr>
      <vt:lpstr>Container to Container Pros and Cons</vt:lpstr>
      <vt:lpstr>Container Daemon Logging</vt:lpstr>
      <vt:lpstr>Daemon Visibility</vt:lpstr>
      <vt:lpstr>Log Driver Configuration</vt:lpstr>
      <vt:lpstr>Daemon Log Drivers Pros and Cons</vt:lpstr>
      <vt:lpstr>File Integrity Monitoring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SEC555 - The Industry's First SIEM Neutral Training Course</dc:title>
  <dc:subject/>
  <dc:creator/>
  <cp:keywords>555</cp:keywords>
  <dc:description/>
  <cp:lastModifiedBy/>
  <cp:revision>1</cp:revision>
  <dcterms:created xsi:type="dcterms:W3CDTF">2016-12-19T16:03:23Z</dcterms:created>
  <dcterms:modified xsi:type="dcterms:W3CDTF">2020-01-09T15:00:22Z</dcterms:modified>
  <cp:category>Security</cp:category>
</cp:coreProperties>
</file>